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apey" charset="1" panose="02000000000000000000"/>
      <p:regular r:id="rId10"/>
    </p:embeddedFont>
    <p:embeddedFont>
      <p:font typeface="Arapey Bold" charset="1" panose="02000000000000000000"/>
      <p:regular r:id="rId11"/>
    </p:embeddedFont>
    <p:embeddedFont>
      <p:font typeface="Arapey Italics" charset="1" panose="02000000000000000000"/>
      <p:regular r:id="rId12"/>
    </p:embeddedFont>
    <p:embeddedFont>
      <p:font typeface="Arapey Bold Italics" charset="1" panose="02000000000000000000"/>
      <p:regular r:id="rId13"/>
    </p:embeddedFont>
    <p:embeddedFont>
      <p:font typeface="KG Primary Penmanship" charset="1" panose="02000506000000020003"/>
      <p:regular r:id="rId14"/>
    </p:embeddedFont>
    <p:embeddedFont>
      <p:font typeface="Canva Sans" charset="1" panose="020B0503030501040103"/>
      <p:regular r:id="rId15"/>
    </p:embeddedFont>
    <p:embeddedFont>
      <p:font typeface="Canva Sans Bold" charset="1" panose="020B0803030501040103"/>
      <p:regular r:id="rId16"/>
    </p:embeddedFont>
    <p:embeddedFont>
      <p:font typeface="Canva Sans Italics" charset="1" panose="020B0503030501040103"/>
      <p:regular r:id="rId17"/>
    </p:embeddedFont>
    <p:embeddedFont>
      <p:font typeface="Canva Sans Bold Italics" charset="1" panose="020B0803030501040103"/>
      <p:regular r:id="rId18"/>
    </p:embeddedFont>
    <p:embeddedFont>
      <p:font typeface="Canva Sans Medium" charset="1" panose="020B0603030501040103"/>
      <p:regular r:id="rId19"/>
    </p:embeddedFont>
    <p:embeddedFont>
      <p:font typeface="Canva Sans Medium Italics" charset="1" panose="020B0603030501040103"/>
      <p:regular r:id="rId20"/>
    </p:embeddedFont>
    <p:embeddedFont>
      <p:font typeface="Now" charset="1" panose="00000500000000000000"/>
      <p:regular r:id="rId21"/>
    </p:embeddedFont>
    <p:embeddedFont>
      <p:font typeface="Now Bold" charset="1" panose="00000800000000000000"/>
      <p:regular r:id="rId22"/>
    </p:embeddedFont>
    <p:embeddedFont>
      <p:font typeface="Now Thin" charset="1" panose="00000300000000000000"/>
      <p:regular r:id="rId23"/>
    </p:embeddedFont>
    <p:embeddedFont>
      <p:font typeface="Now Light" charset="1" panose="00000400000000000000"/>
      <p:regular r:id="rId24"/>
    </p:embeddedFont>
    <p:embeddedFont>
      <p:font typeface="Now Medium" charset="1" panose="00000600000000000000"/>
      <p:regular r:id="rId25"/>
    </p:embeddedFont>
    <p:embeddedFont>
      <p:font typeface="Now Heavy" charset="1" panose="00000A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33" Target="slides/slide7.xml" Type="http://schemas.openxmlformats.org/officeDocument/2006/relationships/slide"/><Relationship Id="rId34" Target="slides/slide8.xml" Type="http://schemas.openxmlformats.org/officeDocument/2006/relationships/slide"/><Relationship Id="rId35" Target="slides/slide9.xml" Type="http://schemas.openxmlformats.org/officeDocument/2006/relationships/slide"/><Relationship Id="rId36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A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0239" y="9258300"/>
            <a:ext cx="1070318" cy="740220"/>
          </a:xfrm>
          <a:custGeom>
            <a:avLst/>
            <a:gdLst/>
            <a:ahLst/>
            <a:cxnLst/>
            <a:rect r="r" b="b" t="t" l="l"/>
            <a:pathLst>
              <a:path h="740220" w="1070318">
                <a:moveTo>
                  <a:pt x="0" y="0"/>
                </a:moveTo>
                <a:lnTo>
                  <a:pt x="1070319" y="0"/>
                </a:lnTo>
                <a:lnTo>
                  <a:pt x="1070319" y="740220"/>
                </a:lnTo>
                <a:lnTo>
                  <a:pt x="0" y="7402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28925" y="9530543"/>
            <a:ext cx="2083018" cy="464339"/>
          </a:xfrm>
          <a:custGeom>
            <a:avLst/>
            <a:gdLst/>
            <a:ahLst/>
            <a:cxnLst/>
            <a:rect r="r" b="b" t="t" l="l"/>
            <a:pathLst>
              <a:path h="464339" w="2083018">
                <a:moveTo>
                  <a:pt x="0" y="0"/>
                </a:moveTo>
                <a:lnTo>
                  <a:pt x="2083018" y="0"/>
                </a:lnTo>
                <a:lnTo>
                  <a:pt x="2083018" y="464339"/>
                </a:lnTo>
                <a:lnTo>
                  <a:pt x="0" y="464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0239" y="1203333"/>
            <a:ext cx="7739948" cy="7449700"/>
          </a:xfrm>
          <a:custGeom>
            <a:avLst/>
            <a:gdLst/>
            <a:ahLst/>
            <a:cxnLst/>
            <a:rect r="r" b="b" t="t" l="l"/>
            <a:pathLst>
              <a:path h="7449700" w="7739948">
                <a:moveTo>
                  <a:pt x="0" y="0"/>
                </a:moveTo>
                <a:lnTo>
                  <a:pt x="7739948" y="0"/>
                </a:lnTo>
                <a:lnTo>
                  <a:pt x="7739948" y="7449700"/>
                </a:lnTo>
                <a:lnTo>
                  <a:pt x="0" y="7449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656398" y="1592891"/>
            <a:ext cx="10602902" cy="4138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79"/>
              </a:lnSpc>
            </a:pPr>
            <a:r>
              <a:rPr lang="en-US" sz="24199">
                <a:solidFill>
                  <a:srgbClr val="000000"/>
                </a:solidFill>
                <a:latin typeface="Arapey"/>
              </a:rPr>
              <a:t>Pizza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110187" y="4566233"/>
            <a:ext cx="8939098" cy="3121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55"/>
              </a:lnSpc>
            </a:pPr>
            <a:r>
              <a:rPr lang="en-US" sz="18396">
                <a:solidFill>
                  <a:srgbClr val="000000"/>
                </a:solidFill>
                <a:latin typeface="Arapey"/>
              </a:rPr>
              <a:t>Fractions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48412" y="9599835"/>
            <a:ext cx="6191176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anva Sans"/>
              </a:rPr>
              <a:t>SEN Power project 2022-1-BG01-KA220-SCH-00085065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099761" y="149769"/>
            <a:ext cx="505832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ow"/>
              </a:rPr>
              <a:t>Grade 4 : Visualizing Fractions Annex 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A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2502" y="3614406"/>
            <a:ext cx="17442996" cy="3058188"/>
            <a:chOff x="0" y="0"/>
            <a:chExt cx="2317985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1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2317985">
                  <a:moveTo>
                    <a:pt x="231798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317985" y="406400"/>
                  </a:lnTo>
                  <a:lnTo>
                    <a:pt x="2216385" y="203200"/>
                  </a:lnTo>
                  <a:lnTo>
                    <a:pt x="2317985" y="0"/>
                  </a:lnTo>
                  <a:close/>
                </a:path>
              </a:pathLst>
            </a:custGeom>
            <a:solidFill>
              <a:srgbClr val="E9451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8900" y="-38100"/>
              <a:ext cx="21401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795979" y="1234048"/>
            <a:ext cx="12696041" cy="7818903"/>
            <a:chOff x="0" y="0"/>
            <a:chExt cx="1154820" cy="711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54820" cy="711200"/>
            </a:xfrm>
            <a:custGeom>
              <a:avLst/>
              <a:gdLst/>
              <a:ahLst/>
              <a:cxnLst/>
              <a:rect r="r" b="b" t="t" l="l"/>
              <a:pathLst>
                <a:path h="711200" w="1154820">
                  <a:moveTo>
                    <a:pt x="0" y="50800"/>
                  </a:moveTo>
                  <a:lnTo>
                    <a:pt x="577410" y="0"/>
                  </a:lnTo>
                  <a:lnTo>
                    <a:pt x="1154820" y="50800"/>
                  </a:lnTo>
                  <a:lnTo>
                    <a:pt x="1154820" y="660400"/>
                  </a:lnTo>
                  <a:lnTo>
                    <a:pt x="577410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080706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2700"/>
              <a:ext cx="115482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10731177">
            <a:off x="409015" y="333200"/>
            <a:ext cx="3964168" cy="3913715"/>
          </a:xfrm>
          <a:custGeom>
            <a:avLst/>
            <a:gdLst/>
            <a:ahLst/>
            <a:cxnLst/>
            <a:rect r="r" b="b" t="t" l="l"/>
            <a:pathLst>
              <a:path h="3913715" w="3964168">
                <a:moveTo>
                  <a:pt x="0" y="0"/>
                </a:moveTo>
                <a:lnTo>
                  <a:pt x="3964169" y="0"/>
                </a:lnTo>
                <a:lnTo>
                  <a:pt x="3964169" y="3913716"/>
                </a:lnTo>
                <a:lnTo>
                  <a:pt x="0" y="3913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4808973">
            <a:off x="13366221" y="5792686"/>
            <a:ext cx="4197488" cy="4144066"/>
          </a:xfrm>
          <a:custGeom>
            <a:avLst/>
            <a:gdLst/>
            <a:ahLst/>
            <a:cxnLst/>
            <a:rect r="r" b="b" t="t" l="l"/>
            <a:pathLst>
              <a:path h="4144066" w="4197488">
                <a:moveTo>
                  <a:pt x="0" y="0"/>
                </a:moveTo>
                <a:lnTo>
                  <a:pt x="4197488" y="0"/>
                </a:lnTo>
                <a:lnTo>
                  <a:pt x="4197488" y="4144066"/>
                </a:lnTo>
                <a:lnTo>
                  <a:pt x="0" y="4144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593222">
            <a:off x="3833535" y="3245027"/>
            <a:ext cx="10759081" cy="3376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72"/>
              </a:lnSpc>
            </a:pPr>
            <a:r>
              <a:rPr lang="en-US" sz="19909">
                <a:solidFill>
                  <a:srgbClr val="000000"/>
                </a:solidFill>
                <a:latin typeface="Arapey"/>
              </a:rPr>
              <a:t>Great Job!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A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0343" y="1635779"/>
            <a:ext cx="16067314" cy="7459236"/>
            <a:chOff x="0" y="0"/>
            <a:chExt cx="4231721" cy="19645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31721" cy="1964572"/>
            </a:xfrm>
            <a:custGeom>
              <a:avLst/>
              <a:gdLst/>
              <a:ahLst/>
              <a:cxnLst/>
              <a:rect r="r" b="b" t="t" l="l"/>
              <a:pathLst>
                <a:path h="1964572" w="4231721">
                  <a:moveTo>
                    <a:pt x="0" y="0"/>
                  </a:moveTo>
                  <a:lnTo>
                    <a:pt x="4231721" y="0"/>
                  </a:lnTo>
                  <a:lnTo>
                    <a:pt x="4231721" y="1964572"/>
                  </a:lnTo>
                  <a:lnTo>
                    <a:pt x="0" y="1964572"/>
                  </a:ln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31721" cy="2002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64005" y="797728"/>
            <a:ext cx="9559990" cy="1676102"/>
            <a:chOff x="0" y="0"/>
            <a:chExt cx="2317985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1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2317985">
                  <a:moveTo>
                    <a:pt x="231798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317985" y="406400"/>
                  </a:lnTo>
                  <a:lnTo>
                    <a:pt x="2216385" y="203200"/>
                  </a:lnTo>
                  <a:lnTo>
                    <a:pt x="2317985" y="0"/>
                  </a:lnTo>
                  <a:close/>
                </a:path>
              </a:pathLst>
            </a:custGeom>
            <a:solidFill>
              <a:srgbClr val="E9451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38100"/>
              <a:ext cx="21401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4808973">
            <a:off x="14910670" y="6729025"/>
            <a:ext cx="2977522" cy="2939626"/>
          </a:xfrm>
          <a:custGeom>
            <a:avLst/>
            <a:gdLst/>
            <a:ahLst/>
            <a:cxnLst/>
            <a:rect r="r" b="b" t="t" l="l"/>
            <a:pathLst>
              <a:path h="2939626" w="2977522">
                <a:moveTo>
                  <a:pt x="0" y="0"/>
                </a:moveTo>
                <a:lnTo>
                  <a:pt x="2977522" y="0"/>
                </a:lnTo>
                <a:lnTo>
                  <a:pt x="2977522" y="2939627"/>
                </a:lnTo>
                <a:lnTo>
                  <a:pt x="0" y="293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302406" y="802735"/>
            <a:ext cx="5683188" cy="1494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1"/>
              </a:lnSpc>
            </a:pPr>
            <a:r>
              <a:rPr lang="en-US" sz="8822">
                <a:solidFill>
                  <a:srgbClr val="FFFFFF"/>
                </a:solidFill>
                <a:latin typeface="Arapey"/>
              </a:rPr>
              <a:t>Question #1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88569" y="3021819"/>
            <a:ext cx="14510862" cy="212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1"/>
              </a:lnSpc>
            </a:pPr>
            <a:r>
              <a:rPr lang="en-US" sz="6094">
                <a:solidFill>
                  <a:srgbClr val="000000"/>
                </a:solidFill>
                <a:latin typeface="KG Primary Penmanship"/>
              </a:rPr>
              <a:t>You are sharing a whole pizza with a friend. How do you slice the pizza so everyone gets an equal serving?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4807658" y="5699081"/>
            <a:ext cx="2893613" cy="2893613"/>
          </a:xfrm>
          <a:custGeom>
            <a:avLst/>
            <a:gdLst/>
            <a:ahLst/>
            <a:cxnLst/>
            <a:rect r="r" b="b" t="t" l="l"/>
            <a:pathLst>
              <a:path h="2893613" w="2893613">
                <a:moveTo>
                  <a:pt x="0" y="0"/>
                </a:moveTo>
                <a:lnTo>
                  <a:pt x="2893612" y="0"/>
                </a:lnTo>
                <a:lnTo>
                  <a:pt x="2893612" y="2893613"/>
                </a:lnTo>
                <a:lnTo>
                  <a:pt x="0" y="2893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474980" y="5503670"/>
            <a:ext cx="3005363" cy="3089024"/>
          </a:xfrm>
          <a:custGeom>
            <a:avLst/>
            <a:gdLst/>
            <a:ahLst/>
            <a:cxnLst/>
            <a:rect r="r" b="b" t="t" l="l"/>
            <a:pathLst>
              <a:path h="3089024" w="3005363">
                <a:moveTo>
                  <a:pt x="0" y="0"/>
                </a:moveTo>
                <a:lnTo>
                  <a:pt x="3005362" y="0"/>
                </a:lnTo>
                <a:lnTo>
                  <a:pt x="3005362" y="3089024"/>
                </a:lnTo>
                <a:lnTo>
                  <a:pt x="0" y="3089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A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0343" y="1635779"/>
            <a:ext cx="16067314" cy="7459236"/>
            <a:chOff x="0" y="0"/>
            <a:chExt cx="4231721" cy="19645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31721" cy="1964572"/>
            </a:xfrm>
            <a:custGeom>
              <a:avLst/>
              <a:gdLst/>
              <a:ahLst/>
              <a:cxnLst/>
              <a:rect r="r" b="b" t="t" l="l"/>
              <a:pathLst>
                <a:path h="1964572" w="4231721">
                  <a:moveTo>
                    <a:pt x="0" y="0"/>
                  </a:moveTo>
                  <a:lnTo>
                    <a:pt x="4231721" y="0"/>
                  </a:lnTo>
                  <a:lnTo>
                    <a:pt x="4231721" y="1964572"/>
                  </a:lnTo>
                  <a:lnTo>
                    <a:pt x="0" y="1964572"/>
                  </a:ln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31721" cy="2002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64005" y="797728"/>
            <a:ext cx="9559990" cy="1676102"/>
            <a:chOff x="0" y="0"/>
            <a:chExt cx="2317985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1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2317985">
                  <a:moveTo>
                    <a:pt x="231798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317985" y="406400"/>
                  </a:lnTo>
                  <a:lnTo>
                    <a:pt x="2216385" y="203200"/>
                  </a:lnTo>
                  <a:lnTo>
                    <a:pt x="2317985" y="0"/>
                  </a:lnTo>
                  <a:close/>
                </a:path>
              </a:pathLst>
            </a:custGeom>
            <a:solidFill>
              <a:srgbClr val="E9451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38100"/>
              <a:ext cx="21401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859416" y="5699081"/>
            <a:ext cx="2893613" cy="2893613"/>
          </a:xfrm>
          <a:custGeom>
            <a:avLst/>
            <a:gdLst/>
            <a:ahLst/>
            <a:cxnLst/>
            <a:rect r="r" b="b" t="t" l="l"/>
            <a:pathLst>
              <a:path h="2893613" w="2893613">
                <a:moveTo>
                  <a:pt x="0" y="0"/>
                </a:moveTo>
                <a:lnTo>
                  <a:pt x="2893612" y="0"/>
                </a:lnTo>
                <a:lnTo>
                  <a:pt x="2893612" y="2893613"/>
                </a:lnTo>
                <a:lnTo>
                  <a:pt x="0" y="28936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526738" y="5597259"/>
            <a:ext cx="2901847" cy="2901847"/>
          </a:xfrm>
          <a:custGeom>
            <a:avLst/>
            <a:gdLst/>
            <a:ahLst/>
            <a:cxnLst/>
            <a:rect r="r" b="b" t="t" l="l"/>
            <a:pathLst>
              <a:path h="2901847" w="2901847">
                <a:moveTo>
                  <a:pt x="0" y="0"/>
                </a:moveTo>
                <a:lnTo>
                  <a:pt x="2901846" y="0"/>
                </a:lnTo>
                <a:lnTo>
                  <a:pt x="2901846" y="2901847"/>
                </a:lnTo>
                <a:lnTo>
                  <a:pt x="0" y="2901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4808973">
            <a:off x="14910670" y="6729025"/>
            <a:ext cx="2977522" cy="2939626"/>
          </a:xfrm>
          <a:custGeom>
            <a:avLst/>
            <a:gdLst/>
            <a:ahLst/>
            <a:cxnLst/>
            <a:rect r="r" b="b" t="t" l="l"/>
            <a:pathLst>
              <a:path h="2939626" w="2977522">
                <a:moveTo>
                  <a:pt x="0" y="0"/>
                </a:moveTo>
                <a:lnTo>
                  <a:pt x="2977522" y="0"/>
                </a:lnTo>
                <a:lnTo>
                  <a:pt x="2977522" y="2939627"/>
                </a:lnTo>
                <a:lnTo>
                  <a:pt x="0" y="293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372247" y="802735"/>
            <a:ext cx="5543505" cy="1494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1"/>
              </a:lnSpc>
            </a:pPr>
            <a:r>
              <a:rPr lang="en-US" sz="8822">
                <a:solidFill>
                  <a:srgbClr val="FFFFFF"/>
                </a:solidFill>
                <a:latin typeface="Arapey"/>
              </a:rPr>
              <a:t>Question #2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88569" y="3021819"/>
            <a:ext cx="14510862" cy="212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1"/>
              </a:lnSpc>
            </a:pPr>
            <a:r>
              <a:rPr lang="en-US" sz="6094">
                <a:solidFill>
                  <a:srgbClr val="000000"/>
                </a:solidFill>
                <a:latin typeface="KG Primary Penmanship"/>
              </a:rPr>
              <a:t>You are at a party with 3 other people. How is the pizza slice so everyone has the same size slice?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A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0343" y="1635779"/>
            <a:ext cx="16067314" cy="7459236"/>
            <a:chOff x="0" y="0"/>
            <a:chExt cx="4231721" cy="19645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31721" cy="1964572"/>
            </a:xfrm>
            <a:custGeom>
              <a:avLst/>
              <a:gdLst/>
              <a:ahLst/>
              <a:cxnLst/>
              <a:rect r="r" b="b" t="t" l="l"/>
              <a:pathLst>
                <a:path h="1964572" w="4231721">
                  <a:moveTo>
                    <a:pt x="0" y="0"/>
                  </a:moveTo>
                  <a:lnTo>
                    <a:pt x="4231721" y="0"/>
                  </a:lnTo>
                  <a:lnTo>
                    <a:pt x="4231721" y="1964572"/>
                  </a:lnTo>
                  <a:lnTo>
                    <a:pt x="0" y="1964572"/>
                  </a:ln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31721" cy="2002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64005" y="797728"/>
            <a:ext cx="9559990" cy="1676102"/>
            <a:chOff x="0" y="0"/>
            <a:chExt cx="2317985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1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2317985">
                  <a:moveTo>
                    <a:pt x="231798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317985" y="406400"/>
                  </a:lnTo>
                  <a:lnTo>
                    <a:pt x="2216385" y="203200"/>
                  </a:lnTo>
                  <a:lnTo>
                    <a:pt x="2317985" y="0"/>
                  </a:lnTo>
                  <a:close/>
                </a:path>
              </a:pathLst>
            </a:custGeom>
            <a:solidFill>
              <a:srgbClr val="E9451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38100"/>
              <a:ext cx="21401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400184" y="802735"/>
            <a:ext cx="5487632" cy="1494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1"/>
              </a:lnSpc>
            </a:pPr>
            <a:r>
              <a:rPr lang="en-US" sz="8822">
                <a:solidFill>
                  <a:srgbClr val="FFFFFF"/>
                </a:solidFill>
                <a:latin typeface="Arapey"/>
              </a:rPr>
              <a:t>Question #3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88569" y="3021819"/>
            <a:ext cx="14510862" cy="212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1"/>
              </a:lnSpc>
            </a:pPr>
            <a:r>
              <a:rPr lang="en-US" sz="6094">
                <a:solidFill>
                  <a:srgbClr val="000000"/>
                </a:solidFill>
                <a:latin typeface="KG Primary Penmanship"/>
              </a:rPr>
              <a:t>If I wanted to share a pizza with two friends, how would I slice the pizza so everyone has an equal share?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474980" y="5503670"/>
            <a:ext cx="3005363" cy="3089024"/>
          </a:xfrm>
          <a:custGeom>
            <a:avLst/>
            <a:gdLst/>
            <a:ahLst/>
            <a:cxnLst/>
            <a:rect r="r" b="b" t="t" l="l"/>
            <a:pathLst>
              <a:path h="3089024" w="3005363">
                <a:moveTo>
                  <a:pt x="0" y="0"/>
                </a:moveTo>
                <a:lnTo>
                  <a:pt x="3005362" y="0"/>
                </a:lnTo>
                <a:lnTo>
                  <a:pt x="3005362" y="3089024"/>
                </a:lnTo>
                <a:lnTo>
                  <a:pt x="0" y="3089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807658" y="5699081"/>
            <a:ext cx="2893613" cy="2893613"/>
          </a:xfrm>
          <a:custGeom>
            <a:avLst/>
            <a:gdLst/>
            <a:ahLst/>
            <a:cxnLst/>
            <a:rect r="r" b="b" t="t" l="l"/>
            <a:pathLst>
              <a:path h="2893613" w="2893613">
                <a:moveTo>
                  <a:pt x="0" y="0"/>
                </a:moveTo>
                <a:lnTo>
                  <a:pt x="2893612" y="0"/>
                </a:lnTo>
                <a:lnTo>
                  <a:pt x="2893612" y="2893613"/>
                </a:lnTo>
                <a:lnTo>
                  <a:pt x="0" y="2893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808973">
            <a:off x="14910670" y="6729025"/>
            <a:ext cx="2977522" cy="2939626"/>
          </a:xfrm>
          <a:custGeom>
            <a:avLst/>
            <a:gdLst/>
            <a:ahLst/>
            <a:cxnLst/>
            <a:rect r="r" b="b" t="t" l="l"/>
            <a:pathLst>
              <a:path h="2939626" w="2977522">
                <a:moveTo>
                  <a:pt x="0" y="0"/>
                </a:moveTo>
                <a:lnTo>
                  <a:pt x="2977522" y="0"/>
                </a:lnTo>
                <a:lnTo>
                  <a:pt x="2977522" y="2939627"/>
                </a:lnTo>
                <a:lnTo>
                  <a:pt x="0" y="293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A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0343" y="1635779"/>
            <a:ext cx="16067314" cy="7459236"/>
            <a:chOff x="0" y="0"/>
            <a:chExt cx="4231721" cy="19645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31721" cy="1964572"/>
            </a:xfrm>
            <a:custGeom>
              <a:avLst/>
              <a:gdLst/>
              <a:ahLst/>
              <a:cxnLst/>
              <a:rect r="r" b="b" t="t" l="l"/>
              <a:pathLst>
                <a:path h="1964572" w="4231721">
                  <a:moveTo>
                    <a:pt x="0" y="0"/>
                  </a:moveTo>
                  <a:lnTo>
                    <a:pt x="4231721" y="0"/>
                  </a:lnTo>
                  <a:lnTo>
                    <a:pt x="4231721" y="1964572"/>
                  </a:lnTo>
                  <a:lnTo>
                    <a:pt x="0" y="1964572"/>
                  </a:ln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31721" cy="2002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64005" y="797728"/>
            <a:ext cx="9559990" cy="1676102"/>
            <a:chOff x="0" y="0"/>
            <a:chExt cx="2317985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1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2317985">
                  <a:moveTo>
                    <a:pt x="231798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317985" y="406400"/>
                  </a:lnTo>
                  <a:lnTo>
                    <a:pt x="2216385" y="203200"/>
                  </a:lnTo>
                  <a:lnTo>
                    <a:pt x="2317985" y="0"/>
                  </a:lnTo>
                  <a:close/>
                </a:path>
              </a:pathLst>
            </a:custGeom>
            <a:solidFill>
              <a:srgbClr val="E9451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38100"/>
              <a:ext cx="21401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372247" y="802735"/>
            <a:ext cx="5543505" cy="1494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1"/>
              </a:lnSpc>
            </a:pPr>
            <a:r>
              <a:rPr lang="en-US" sz="8822">
                <a:solidFill>
                  <a:srgbClr val="FFFFFF"/>
                </a:solidFill>
                <a:latin typeface="Arapey"/>
              </a:rPr>
              <a:t>Question #4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88569" y="3021819"/>
            <a:ext cx="14510862" cy="212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1"/>
              </a:lnSpc>
            </a:pPr>
            <a:r>
              <a:rPr lang="en-US" sz="6094">
                <a:solidFill>
                  <a:srgbClr val="000000"/>
                </a:solidFill>
                <a:latin typeface="KG Primary Penmanship"/>
              </a:rPr>
              <a:t>There is a partywith six people. How should be pizza be sliced so everyone has an equal share?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849473" y="5748789"/>
            <a:ext cx="2901847" cy="2901847"/>
          </a:xfrm>
          <a:custGeom>
            <a:avLst/>
            <a:gdLst/>
            <a:ahLst/>
            <a:cxnLst/>
            <a:rect r="r" b="b" t="t" l="l"/>
            <a:pathLst>
              <a:path h="2901847" w="2901847">
                <a:moveTo>
                  <a:pt x="0" y="0"/>
                </a:moveTo>
                <a:lnTo>
                  <a:pt x="2901847" y="0"/>
                </a:lnTo>
                <a:lnTo>
                  <a:pt x="2901847" y="2901846"/>
                </a:lnTo>
                <a:lnTo>
                  <a:pt x="0" y="2901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525029" y="5641140"/>
            <a:ext cx="2913499" cy="2913499"/>
          </a:xfrm>
          <a:custGeom>
            <a:avLst/>
            <a:gdLst/>
            <a:ahLst/>
            <a:cxnLst/>
            <a:rect r="r" b="b" t="t" l="l"/>
            <a:pathLst>
              <a:path h="2913499" w="2913499">
                <a:moveTo>
                  <a:pt x="0" y="0"/>
                </a:moveTo>
                <a:lnTo>
                  <a:pt x="2913498" y="0"/>
                </a:lnTo>
                <a:lnTo>
                  <a:pt x="2913498" y="2913499"/>
                </a:lnTo>
                <a:lnTo>
                  <a:pt x="0" y="2913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808973">
            <a:off x="14910670" y="6729025"/>
            <a:ext cx="2977522" cy="2939626"/>
          </a:xfrm>
          <a:custGeom>
            <a:avLst/>
            <a:gdLst/>
            <a:ahLst/>
            <a:cxnLst/>
            <a:rect r="r" b="b" t="t" l="l"/>
            <a:pathLst>
              <a:path h="2939626" w="2977522">
                <a:moveTo>
                  <a:pt x="0" y="0"/>
                </a:moveTo>
                <a:lnTo>
                  <a:pt x="2977522" y="0"/>
                </a:lnTo>
                <a:lnTo>
                  <a:pt x="2977522" y="2939627"/>
                </a:lnTo>
                <a:lnTo>
                  <a:pt x="0" y="293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A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0343" y="1635779"/>
            <a:ext cx="16067314" cy="7459236"/>
            <a:chOff x="0" y="0"/>
            <a:chExt cx="4231721" cy="19645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31721" cy="1964572"/>
            </a:xfrm>
            <a:custGeom>
              <a:avLst/>
              <a:gdLst/>
              <a:ahLst/>
              <a:cxnLst/>
              <a:rect r="r" b="b" t="t" l="l"/>
              <a:pathLst>
                <a:path h="1964572" w="4231721">
                  <a:moveTo>
                    <a:pt x="0" y="0"/>
                  </a:moveTo>
                  <a:lnTo>
                    <a:pt x="4231721" y="0"/>
                  </a:lnTo>
                  <a:lnTo>
                    <a:pt x="4231721" y="1964572"/>
                  </a:lnTo>
                  <a:lnTo>
                    <a:pt x="0" y="1964572"/>
                  </a:ln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31721" cy="2002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64005" y="797728"/>
            <a:ext cx="9559990" cy="1676102"/>
            <a:chOff x="0" y="0"/>
            <a:chExt cx="2317985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1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2317985">
                  <a:moveTo>
                    <a:pt x="231798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317985" y="406400"/>
                  </a:lnTo>
                  <a:lnTo>
                    <a:pt x="2216385" y="203200"/>
                  </a:lnTo>
                  <a:lnTo>
                    <a:pt x="2317985" y="0"/>
                  </a:lnTo>
                  <a:close/>
                </a:path>
              </a:pathLst>
            </a:custGeom>
            <a:solidFill>
              <a:srgbClr val="E9451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38100"/>
              <a:ext cx="21401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400184" y="802735"/>
            <a:ext cx="5487632" cy="1494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1"/>
              </a:lnSpc>
            </a:pPr>
            <a:r>
              <a:rPr lang="en-US" sz="8822">
                <a:solidFill>
                  <a:srgbClr val="FFFFFF"/>
                </a:solidFill>
                <a:latin typeface="Arapey"/>
              </a:rPr>
              <a:t>Question #5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88569" y="3021819"/>
            <a:ext cx="14510862" cy="212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1"/>
              </a:lnSpc>
            </a:pPr>
            <a:r>
              <a:rPr lang="en-US" sz="6094">
                <a:solidFill>
                  <a:srgbClr val="000000"/>
                </a:solidFill>
                <a:latin typeface="KG Primary Penmanship"/>
              </a:rPr>
              <a:t>If I slice a pizza into two equal pieces, I am slicing the pizza into ________.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96785" y="6005153"/>
            <a:ext cx="2822726" cy="1855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52"/>
              </a:lnSpc>
              <a:spcBef>
                <a:spcPct val="0"/>
              </a:spcBef>
            </a:pPr>
            <a:r>
              <a:rPr lang="en-US" sz="10823">
                <a:solidFill>
                  <a:srgbClr val="000000"/>
                </a:solidFill>
                <a:latin typeface="KG Primary Penmanship"/>
              </a:rPr>
              <a:t>halves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522608" y="6005153"/>
            <a:ext cx="2868607" cy="1855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52"/>
              </a:lnSpc>
              <a:spcBef>
                <a:spcPct val="0"/>
              </a:spcBef>
            </a:pPr>
            <a:r>
              <a:rPr lang="en-US" sz="10823">
                <a:solidFill>
                  <a:srgbClr val="000000"/>
                </a:solidFill>
                <a:latin typeface="KG Primary Penmanship"/>
              </a:rPr>
              <a:t>thirds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4808973">
            <a:off x="14910670" y="6729025"/>
            <a:ext cx="2977522" cy="2939626"/>
          </a:xfrm>
          <a:custGeom>
            <a:avLst/>
            <a:gdLst/>
            <a:ahLst/>
            <a:cxnLst/>
            <a:rect r="r" b="b" t="t" l="l"/>
            <a:pathLst>
              <a:path h="2939626" w="2977522">
                <a:moveTo>
                  <a:pt x="0" y="0"/>
                </a:moveTo>
                <a:lnTo>
                  <a:pt x="2977522" y="0"/>
                </a:lnTo>
                <a:lnTo>
                  <a:pt x="2977522" y="2939627"/>
                </a:lnTo>
                <a:lnTo>
                  <a:pt x="0" y="293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A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0343" y="1635779"/>
            <a:ext cx="16067314" cy="7459236"/>
            <a:chOff x="0" y="0"/>
            <a:chExt cx="4231721" cy="19645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31721" cy="1964572"/>
            </a:xfrm>
            <a:custGeom>
              <a:avLst/>
              <a:gdLst/>
              <a:ahLst/>
              <a:cxnLst/>
              <a:rect r="r" b="b" t="t" l="l"/>
              <a:pathLst>
                <a:path h="1964572" w="4231721">
                  <a:moveTo>
                    <a:pt x="0" y="0"/>
                  </a:moveTo>
                  <a:lnTo>
                    <a:pt x="4231721" y="0"/>
                  </a:lnTo>
                  <a:lnTo>
                    <a:pt x="4231721" y="1964572"/>
                  </a:lnTo>
                  <a:lnTo>
                    <a:pt x="0" y="1964572"/>
                  </a:ln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31721" cy="2002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64005" y="797728"/>
            <a:ext cx="9559990" cy="1676102"/>
            <a:chOff x="0" y="0"/>
            <a:chExt cx="2317985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1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2317985">
                  <a:moveTo>
                    <a:pt x="231798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317985" y="406400"/>
                  </a:lnTo>
                  <a:lnTo>
                    <a:pt x="2216385" y="203200"/>
                  </a:lnTo>
                  <a:lnTo>
                    <a:pt x="2317985" y="0"/>
                  </a:lnTo>
                  <a:close/>
                </a:path>
              </a:pathLst>
            </a:custGeom>
            <a:solidFill>
              <a:srgbClr val="E9451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38100"/>
              <a:ext cx="21401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400184" y="802735"/>
            <a:ext cx="5487632" cy="1494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1"/>
              </a:lnSpc>
            </a:pPr>
            <a:r>
              <a:rPr lang="en-US" sz="8822">
                <a:solidFill>
                  <a:srgbClr val="FFFFFF"/>
                </a:solidFill>
                <a:latin typeface="Arapey"/>
              </a:rPr>
              <a:t>Question #6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88569" y="3021819"/>
            <a:ext cx="14510862" cy="212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1"/>
              </a:lnSpc>
            </a:pPr>
            <a:r>
              <a:rPr lang="en-US" sz="6094">
                <a:solidFill>
                  <a:srgbClr val="000000"/>
                </a:solidFill>
                <a:latin typeface="KG Primary Penmanship"/>
              </a:rPr>
              <a:t>If I slice a pizza into five equal pieces, I am slicing the pizza into ________.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4808973">
            <a:off x="14910670" y="6729025"/>
            <a:ext cx="2977522" cy="2939626"/>
          </a:xfrm>
          <a:custGeom>
            <a:avLst/>
            <a:gdLst/>
            <a:ahLst/>
            <a:cxnLst/>
            <a:rect r="r" b="b" t="t" l="l"/>
            <a:pathLst>
              <a:path h="2939626" w="2977522">
                <a:moveTo>
                  <a:pt x="0" y="0"/>
                </a:moveTo>
                <a:lnTo>
                  <a:pt x="2977522" y="0"/>
                </a:lnTo>
                <a:lnTo>
                  <a:pt x="2977522" y="2939627"/>
                </a:lnTo>
                <a:lnTo>
                  <a:pt x="0" y="293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88571" y="6005153"/>
            <a:ext cx="3639155" cy="1855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52"/>
              </a:lnSpc>
              <a:spcBef>
                <a:spcPct val="0"/>
              </a:spcBef>
            </a:pPr>
            <a:r>
              <a:rPr lang="en-US" sz="10823">
                <a:solidFill>
                  <a:srgbClr val="000000"/>
                </a:solidFill>
                <a:latin typeface="KG Primary Penmanship"/>
              </a:rPr>
              <a:t>fourths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522608" y="6005153"/>
            <a:ext cx="2868607" cy="1855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52"/>
              </a:lnSpc>
              <a:spcBef>
                <a:spcPct val="0"/>
              </a:spcBef>
            </a:pPr>
            <a:r>
              <a:rPr lang="en-US" sz="10823">
                <a:solidFill>
                  <a:srgbClr val="000000"/>
                </a:solidFill>
                <a:latin typeface="KG Primary Penmanship"/>
              </a:rPr>
              <a:t>fifths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A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0343" y="1635779"/>
            <a:ext cx="16067314" cy="7459236"/>
            <a:chOff x="0" y="0"/>
            <a:chExt cx="4231721" cy="19645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31721" cy="1964572"/>
            </a:xfrm>
            <a:custGeom>
              <a:avLst/>
              <a:gdLst/>
              <a:ahLst/>
              <a:cxnLst/>
              <a:rect r="r" b="b" t="t" l="l"/>
              <a:pathLst>
                <a:path h="1964572" w="4231721">
                  <a:moveTo>
                    <a:pt x="0" y="0"/>
                  </a:moveTo>
                  <a:lnTo>
                    <a:pt x="4231721" y="0"/>
                  </a:lnTo>
                  <a:lnTo>
                    <a:pt x="4231721" y="1964572"/>
                  </a:lnTo>
                  <a:lnTo>
                    <a:pt x="0" y="1964572"/>
                  </a:ln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31721" cy="2002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64005" y="797728"/>
            <a:ext cx="9559990" cy="1676102"/>
            <a:chOff x="0" y="0"/>
            <a:chExt cx="2317985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1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2317985">
                  <a:moveTo>
                    <a:pt x="231798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317985" y="406400"/>
                  </a:lnTo>
                  <a:lnTo>
                    <a:pt x="2216385" y="203200"/>
                  </a:lnTo>
                  <a:lnTo>
                    <a:pt x="2317985" y="0"/>
                  </a:lnTo>
                  <a:close/>
                </a:path>
              </a:pathLst>
            </a:custGeom>
            <a:solidFill>
              <a:srgbClr val="E9451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38100"/>
              <a:ext cx="21401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428121" y="802735"/>
            <a:ext cx="5431759" cy="1494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1"/>
              </a:lnSpc>
            </a:pPr>
            <a:r>
              <a:rPr lang="en-US" sz="8822">
                <a:solidFill>
                  <a:srgbClr val="FFFFFF"/>
                </a:solidFill>
                <a:latin typeface="Arapey"/>
              </a:rPr>
              <a:t>Question #7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88569" y="3021819"/>
            <a:ext cx="14510862" cy="212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1"/>
              </a:lnSpc>
            </a:pPr>
            <a:r>
              <a:rPr lang="en-US" sz="6094">
                <a:solidFill>
                  <a:srgbClr val="000000"/>
                </a:solidFill>
                <a:latin typeface="KG Primary Penmanship"/>
              </a:rPr>
              <a:t>A man ordered a pizza and wanted it in four equal pieces. He wanted the pizza in ________.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4808973">
            <a:off x="14910670" y="6729025"/>
            <a:ext cx="2977522" cy="2939626"/>
          </a:xfrm>
          <a:custGeom>
            <a:avLst/>
            <a:gdLst/>
            <a:ahLst/>
            <a:cxnLst/>
            <a:rect r="r" b="b" t="t" l="l"/>
            <a:pathLst>
              <a:path h="2939626" w="2977522">
                <a:moveTo>
                  <a:pt x="0" y="0"/>
                </a:moveTo>
                <a:lnTo>
                  <a:pt x="2977522" y="0"/>
                </a:lnTo>
                <a:lnTo>
                  <a:pt x="2977522" y="2939627"/>
                </a:lnTo>
                <a:lnTo>
                  <a:pt x="0" y="293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88571" y="6005153"/>
            <a:ext cx="3639155" cy="1855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52"/>
              </a:lnSpc>
              <a:spcBef>
                <a:spcPct val="0"/>
              </a:spcBef>
            </a:pPr>
            <a:r>
              <a:rPr lang="en-US" sz="10823">
                <a:solidFill>
                  <a:srgbClr val="000000"/>
                </a:solidFill>
                <a:latin typeface="KG Primary Penmanship"/>
              </a:rPr>
              <a:t>fourths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522608" y="6005153"/>
            <a:ext cx="2868607" cy="1855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52"/>
              </a:lnSpc>
              <a:spcBef>
                <a:spcPct val="0"/>
              </a:spcBef>
            </a:pPr>
            <a:r>
              <a:rPr lang="en-US" sz="10823">
                <a:solidFill>
                  <a:srgbClr val="000000"/>
                </a:solidFill>
                <a:latin typeface="KG Primary Penmanship"/>
              </a:rPr>
              <a:t>fours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EA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0343" y="1635779"/>
            <a:ext cx="16067314" cy="7459236"/>
            <a:chOff x="0" y="0"/>
            <a:chExt cx="4231721" cy="19645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31721" cy="1964572"/>
            </a:xfrm>
            <a:custGeom>
              <a:avLst/>
              <a:gdLst/>
              <a:ahLst/>
              <a:cxnLst/>
              <a:rect r="r" b="b" t="t" l="l"/>
              <a:pathLst>
                <a:path h="1964572" w="4231721">
                  <a:moveTo>
                    <a:pt x="0" y="0"/>
                  </a:moveTo>
                  <a:lnTo>
                    <a:pt x="4231721" y="0"/>
                  </a:lnTo>
                  <a:lnTo>
                    <a:pt x="4231721" y="1964572"/>
                  </a:lnTo>
                  <a:lnTo>
                    <a:pt x="0" y="1964572"/>
                  </a:ln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31721" cy="2002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64005" y="797728"/>
            <a:ext cx="9559990" cy="1676102"/>
            <a:chOff x="0" y="0"/>
            <a:chExt cx="2317985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1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2317985">
                  <a:moveTo>
                    <a:pt x="231798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317985" y="406400"/>
                  </a:lnTo>
                  <a:lnTo>
                    <a:pt x="2216385" y="203200"/>
                  </a:lnTo>
                  <a:lnTo>
                    <a:pt x="2317985" y="0"/>
                  </a:lnTo>
                  <a:close/>
                </a:path>
              </a:pathLst>
            </a:custGeom>
            <a:solidFill>
              <a:srgbClr val="E9451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38100"/>
              <a:ext cx="21401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414152" y="802735"/>
            <a:ext cx="5459695" cy="1494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1"/>
              </a:lnSpc>
            </a:pPr>
            <a:r>
              <a:rPr lang="en-US" sz="8822">
                <a:solidFill>
                  <a:srgbClr val="FFFFFF"/>
                </a:solidFill>
                <a:latin typeface="Arapey"/>
              </a:rPr>
              <a:t>Question #8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88569" y="3021819"/>
            <a:ext cx="14510862" cy="212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1"/>
              </a:lnSpc>
            </a:pPr>
            <a:r>
              <a:rPr lang="en-US" sz="6094">
                <a:solidFill>
                  <a:srgbClr val="000000"/>
                </a:solidFill>
                <a:latin typeface="KG Primary Penmanship"/>
              </a:rPr>
              <a:t>I am sharing a pizza with five friends. I want the pizza sliced into ________.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4808973">
            <a:off x="14910670" y="6729025"/>
            <a:ext cx="2977522" cy="2939626"/>
          </a:xfrm>
          <a:custGeom>
            <a:avLst/>
            <a:gdLst/>
            <a:ahLst/>
            <a:cxnLst/>
            <a:rect r="r" b="b" t="t" l="l"/>
            <a:pathLst>
              <a:path h="2939626" w="2977522">
                <a:moveTo>
                  <a:pt x="0" y="0"/>
                </a:moveTo>
                <a:lnTo>
                  <a:pt x="2977522" y="0"/>
                </a:lnTo>
                <a:lnTo>
                  <a:pt x="2977522" y="2939627"/>
                </a:lnTo>
                <a:lnTo>
                  <a:pt x="0" y="293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88571" y="6005153"/>
            <a:ext cx="3639155" cy="1855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52"/>
              </a:lnSpc>
              <a:spcBef>
                <a:spcPct val="0"/>
              </a:spcBef>
            </a:pPr>
            <a:r>
              <a:rPr lang="en-US" sz="10823">
                <a:solidFill>
                  <a:srgbClr val="000000"/>
                </a:solidFill>
                <a:latin typeface="KG Primary Penmanship"/>
              </a:rPr>
              <a:t>fifths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522608" y="6005153"/>
            <a:ext cx="2868607" cy="1855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52"/>
              </a:lnSpc>
              <a:spcBef>
                <a:spcPct val="0"/>
              </a:spcBef>
            </a:pPr>
            <a:r>
              <a:rPr lang="en-US" sz="10823">
                <a:solidFill>
                  <a:srgbClr val="000000"/>
                </a:solidFill>
                <a:latin typeface="KG Primary Penmanship"/>
              </a:rPr>
              <a:t>sixths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DAGD1fYUwPY</dc:identifier>
  <dcterms:modified xsi:type="dcterms:W3CDTF">2011-08-01T06:04:30Z</dcterms:modified>
  <cp:revision>1</cp:revision>
  <dc:title>Annex 1- 4th grade math Visualizing Fractions</dc:title>
</cp:coreProperties>
</file>